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83" r:id="rId6"/>
    <p:sldId id="284" r:id="rId7"/>
    <p:sldId id="279" r:id="rId8"/>
    <p:sldId id="280" r:id="rId9"/>
    <p:sldId id="281" r:id="rId10"/>
    <p:sldId id="282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12-May-20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673523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Machine Learning Project Demo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William Kostuch and Michael Jurkoic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26AA-A589-445F-B282-29876852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VGG19: 19-Layer CNN for Image Classification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nfiguration table from the actual paper">
            <a:extLst>
              <a:ext uri="{FF2B5EF4-FFF2-40B4-BE49-F238E27FC236}">
                <a16:creationId xmlns:a16="http://schemas.microsoft.com/office/drawing/2014/main" id="{A174C46E-81DD-40F0-ABFD-EDC00A9C3E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6040" y="609600"/>
            <a:ext cx="5554217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05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1825F-0D02-4F33-A94A-2D7D888F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“A Neural Algorithm of Artistic Style”</a:t>
            </a:r>
            <a:b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</a:br>
            <a:r>
              <a:rPr lang="en-US" sz="24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Gatys</a:t>
            </a:r>
            <a:r>
              <a:rPr lang="en-US" sz="2400" dirty="0"/>
              <a:t>, et. al., 2015</a:t>
            </a:r>
            <a:endParaRPr lang="en-US" sz="24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0A613-AD41-48EF-8E89-96EA90F33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Use VGG19 convolutions to separate content (shape and structure) from style (color and texture)</a:t>
            </a:r>
          </a:p>
          <a:p>
            <a:r>
              <a:rPr lang="en-US" sz="1600" dirty="0"/>
              <a:t>Recombine style and content from different images to produce new, unique results</a:t>
            </a:r>
          </a:p>
          <a:p>
            <a:r>
              <a:rPr lang="en-US" sz="1600" dirty="0"/>
              <a:t>Weighted loss function computes a gradient used in synthesizing an image from white noise that is similar to style and content of the inputs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6F669-670C-41DE-8D92-F77722AD65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35043" y="643467"/>
            <a:ext cx="5665799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8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B5B61-3833-4038-98B6-3DED78EF4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0706" y="182524"/>
            <a:ext cx="4403725" cy="28157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A2B7C-218A-4181-8ECC-E51A344C5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06" y="3180845"/>
            <a:ext cx="4403724" cy="3302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C5193A-2A8D-42B9-B508-3AF404F8998F}"/>
              </a:ext>
            </a:extLst>
          </p:cNvPr>
          <p:cNvSpPr txBox="1"/>
          <p:nvPr/>
        </p:nvSpPr>
        <p:spPr>
          <a:xfrm>
            <a:off x="4644532" y="5590408"/>
            <a:ext cx="181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</a:t>
            </a:r>
          </a:p>
          <a:p>
            <a:r>
              <a:rPr lang="en-US" dirty="0"/>
              <a:t>17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59F26-E0E8-4FE8-80C6-DC1F4BC8C170}"/>
              </a:ext>
            </a:extLst>
          </p:cNvPr>
          <p:cNvSpPr txBox="1"/>
          <p:nvPr/>
        </p:nvSpPr>
        <p:spPr>
          <a:xfrm>
            <a:off x="4619670" y="1197829"/>
            <a:ext cx="131530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Content</a:t>
            </a:r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 </a:t>
            </a:r>
            <a:r>
              <a:rPr lang="en-US" sz="6600" dirty="0"/>
              <a:t>+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Style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D637D9-5C5F-4BC0-AC79-129B24D43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132" y="235183"/>
            <a:ext cx="2386639" cy="15242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A1421-8EF3-40F4-B425-6727258B5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2132" y="1873483"/>
            <a:ext cx="2386639" cy="15242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A6B38A-A109-4CA2-8DE0-26F39394B9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132" y="3530528"/>
            <a:ext cx="2386639" cy="15242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D0D586-E1ED-4A28-B8D1-763A358AA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2132" y="5187573"/>
            <a:ext cx="2386639" cy="15242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145926-E9D0-4322-9523-624748C3F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8862" y="2415928"/>
            <a:ext cx="3172432" cy="20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86E24-9632-439C-9FEE-1E8AD867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4" y="114843"/>
            <a:ext cx="3229500" cy="2064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ECC2-1EEB-4296-B697-F4DC22C4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4" y="3241570"/>
            <a:ext cx="3231939" cy="1817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16698-3DE5-435A-B69F-481082AE5AFE}"/>
              </a:ext>
            </a:extLst>
          </p:cNvPr>
          <p:cNvSpPr txBox="1"/>
          <p:nvPr/>
        </p:nvSpPr>
        <p:spPr>
          <a:xfrm>
            <a:off x="195013" y="2361838"/>
            <a:ext cx="305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image above:</a:t>
            </a:r>
          </a:p>
          <a:p>
            <a:r>
              <a:rPr lang="en-US" dirty="0"/>
              <a:t>Style image below: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C8527-723D-4E2B-8389-307040F14FA9}"/>
              </a:ext>
            </a:extLst>
          </p:cNvPr>
          <p:cNvSpPr txBox="1"/>
          <p:nvPr/>
        </p:nvSpPr>
        <p:spPr>
          <a:xfrm>
            <a:off x="109224" y="5300053"/>
            <a:ext cx="313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14 minutes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163026-3000-4573-AB58-575574BEB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956" y="200754"/>
            <a:ext cx="2964216" cy="1893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8F44FA-BAAA-4B14-96BA-FC559D50B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955" y="2179827"/>
            <a:ext cx="2964215" cy="1893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A72CC-EC26-4BE1-BD04-E53EB1163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955" y="4229465"/>
            <a:ext cx="2964215" cy="1893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55C387-A09F-4D4A-80AF-EA68642FB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179" y="200754"/>
            <a:ext cx="4876800" cy="3114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F29C4E-8515-40FC-9892-F8AD3A4EB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179" y="3450669"/>
            <a:ext cx="48768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2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604AC8-52F3-4FA4-9B85-831A30C1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112674"/>
            <a:ext cx="3131842" cy="3900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87A90-39C5-41F1-B52C-11D43028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4155979"/>
            <a:ext cx="3131842" cy="2481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C94FD-CB74-4070-AF1B-E194EE7AC5A1}"/>
              </a:ext>
            </a:extLst>
          </p:cNvPr>
          <p:cNvSpPr txBox="1"/>
          <p:nvPr/>
        </p:nvSpPr>
        <p:spPr>
          <a:xfrm>
            <a:off x="3427917" y="3429000"/>
            <a:ext cx="182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+ Bottom =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0122F-D309-49BB-A7F8-AA329B241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008" y="236545"/>
            <a:ext cx="2224383" cy="2771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F6AEC4-4CC9-4946-996E-F2887EC15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37" y="236545"/>
            <a:ext cx="2224384" cy="2771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C0FE4-32AF-4784-AB3F-29C336F64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67" y="236545"/>
            <a:ext cx="2224384" cy="2771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5CC9A-EA32-4CA8-9B11-AFE8D1538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926" y="3184197"/>
            <a:ext cx="2647883" cy="3298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261AD2-651B-4BDD-B054-FA703D1D3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9748" y="3184197"/>
            <a:ext cx="2647884" cy="32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6DC6D-3248-47D6-8612-3F3F712E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8" y="146238"/>
            <a:ext cx="3368351" cy="336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A9B32-79C1-49D1-AFD8-8B77C2BC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8" y="3787885"/>
            <a:ext cx="3718996" cy="2655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86F01F-3203-48FF-871A-BA879680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88" y="219211"/>
            <a:ext cx="2198966" cy="2198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051E54-0A42-431D-9660-8A14042A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164" y="219211"/>
            <a:ext cx="2198966" cy="2198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A3715F-1621-4EB5-A91F-F3DBB913D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340" y="219211"/>
            <a:ext cx="2198966" cy="2198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D0681-4B1E-4E24-99B6-A55CBCF1F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330" y="2753672"/>
            <a:ext cx="3241570" cy="32415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423A3-822F-47D4-B0DB-7BFC2036A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037" y="2753672"/>
            <a:ext cx="3241570" cy="32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3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E78E1-69C0-41CA-A4A3-FE8D910D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V2.0: Better, Stronger, Faster</a:t>
            </a:r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C5D4A444-CDFE-4FAE-AB16-5216A6D34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9768" y="643467"/>
            <a:ext cx="6430560" cy="19562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600" dirty="0"/>
              <a:t>“An Improved Style Transfer Algorithm Using Feedforward Neural Network for Real-Time Image Conversion”, Zhou, et. al., 2019</a:t>
            </a:r>
          </a:p>
          <a:p>
            <a:r>
              <a:rPr lang="en-US" sz="1600" dirty="0"/>
              <a:t>Pre-train a model to apply one style in real time</a:t>
            </a:r>
          </a:p>
          <a:p>
            <a:r>
              <a:rPr lang="en-US" sz="1600" dirty="0"/>
              <a:t>16-layer stylization network (left) trained by gradient feedback computed in loss network (right)</a:t>
            </a:r>
          </a:p>
          <a:p>
            <a:r>
              <a:rPr lang="en-US" sz="1600" dirty="0"/>
              <a:t>Special thanks to Dr. Hochberg for helping with the code (in progress)</a:t>
            </a:r>
          </a:p>
        </p:txBody>
      </p:sp>
      <p:pic>
        <p:nvPicPr>
          <p:cNvPr id="2052" name="Picture 4" descr="Sustainability 11 05673 g005">
            <a:extLst>
              <a:ext uri="{FF2B5EF4-FFF2-40B4-BE49-F238E27FC236}">
                <a16:creationId xmlns:a16="http://schemas.microsoft.com/office/drawing/2014/main" id="{8067D438-DC11-4EC5-ACD4-66C000D3400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238" y="2952377"/>
            <a:ext cx="2323055" cy="31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ustainability 11 05673 g004">
            <a:extLst>
              <a:ext uri="{FF2B5EF4-FFF2-40B4-BE49-F238E27FC236}">
                <a16:creationId xmlns:a16="http://schemas.microsoft.com/office/drawing/2014/main" id="{4B42B6A0-0669-4859-8E39-3CD410702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768" y="3035270"/>
            <a:ext cx="6430560" cy="29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240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Widescreen</PresentationFormat>
  <Paragraphs>25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Goudy Old Style</vt:lpstr>
      <vt:lpstr>Wingdings 2</vt:lpstr>
      <vt:lpstr>SlateVTI</vt:lpstr>
      <vt:lpstr>Machine Learning Project Demo Results</vt:lpstr>
      <vt:lpstr>VGG19: 19-Layer CNN for Image Classification</vt:lpstr>
      <vt:lpstr>“A Neural Algorithm of Artistic Style” Gatys, et. al., 2015</vt:lpstr>
      <vt:lpstr>PowerPoint Presentation</vt:lpstr>
      <vt:lpstr>PowerPoint Presentation</vt:lpstr>
      <vt:lpstr>PowerPoint Presentation</vt:lpstr>
      <vt:lpstr>PowerPoint Presentation</vt:lpstr>
      <vt:lpstr>V2.0: Better, Stronger, Faster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2020-05-12T18:03:06Z</dcterms:created>
  <dcterms:modified xsi:type="dcterms:W3CDTF">2020-05-12T18:09:10Z</dcterms:modified>
</cp:coreProperties>
</file>